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18288000" cy="10287000"/>
  <p:notesSz cx="6858000" cy="9144000"/>
  <p:embeddedFontLst>
    <p:embeddedFont>
      <p:font typeface="HK Grotesk Bold" charset="1" panose="00000800000000000000"/>
      <p:regular r:id="rId13"/>
    </p:embeddedFont>
    <p:embeddedFont>
      <p:font typeface="HK Grotesk Medium" charset="1" panose="00000600000000000000"/>
      <p:regular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fonts/font13.fntdata" Type="http://schemas.openxmlformats.org/officeDocument/2006/relationships/font"/><Relationship Id="rId14" Target="fonts/font14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https://docs.google.com/spreadsheets/d/1DUF2isFWsqVSYhbaACYtbgcLi_YjDqpE3GLQIVgkKQg/edit#gid=69851113" TargetMode="External" Type="http://schemas.openxmlformats.org/officeDocument/2006/relationships/hyperlink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50A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028700" y="4017790"/>
            <a:ext cx="7482762" cy="13239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0498"/>
              </a:lnSpc>
            </a:pPr>
            <a:r>
              <a:rPr lang="en-US" b="true" sz="8748">
                <a:solidFill>
                  <a:srgbClr val="F4F6FC"/>
                </a:solidFill>
                <a:latin typeface="HK Grotesk Bold"/>
                <a:ea typeface="HK Grotesk Bold"/>
                <a:cs typeface="HK Grotesk Bold"/>
                <a:sym typeface="HK Grotesk Bold"/>
              </a:rPr>
              <a:t>Guesstimate:</a:t>
            </a:r>
          </a:p>
        </p:txBody>
      </p:sp>
      <p:grpSp>
        <p:nvGrpSpPr>
          <p:cNvPr name="Group 3" id="3"/>
          <p:cNvGrpSpPr/>
          <p:nvPr/>
        </p:nvGrpSpPr>
        <p:grpSpPr>
          <a:xfrm rot="0">
            <a:off x="8830956" y="4269446"/>
            <a:ext cx="8428344" cy="1748108"/>
            <a:chOff x="0" y="0"/>
            <a:chExt cx="11237792" cy="2330810"/>
          </a:xfrm>
        </p:grpSpPr>
        <p:sp>
          <p:nvSpPr>
            <p:cNvPr name="TextBox 4" id="4"/>
            <p:cNvSpPr txBox="true"/>
            <p:nvPr/>
          </p:nvSpPr>
          <p:spPr>
            <a:xfrm rot="0">
              <a:off x="0" y="-28575"/>
              <a:ext cx="11237792" cy="144491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4364"/>
                </a:lnSpc>
              </a:pPr>
              <a:r>
                <a:rPr lang="en-US" b="true" sz="3357">
                  <a:solidFill>
                    <a:srgbClr val="F4F6FC"/>
                  </a:solidFill>
                  <a:latin typeface="HK Grotesk Medium"/>
                  <a:ea typeface="HK Grotesk Medium"/>
                  <a:cs typeface="HK Grotesk Medium"/>
                  <a:sym typeface="HK Grotesk Medium"/>
                </a:rPr>
                <a:t>How many people are in the air boarded on a plane at this very moment in India?</a:t>
              </a:r>
            </a:p>
          </p:txBody>
        </p:sp>
        <p:sp>
          <p:nvSpPr>
            <p:cNvPr name="TextBox 5" id="5"/>
            <p:cNvSpPr txBox="true"/>
            <p:nvPr/>
          </p:nvSpPr>
          <p:spPr>
            <a:xfrm rot="0">
              <a:off x="0" y="1766930"/>
              <a:ext cx="11237792" cy="56388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600"/>
                </a:lnSpc>
              </a:pPr>
              <a:r>
                <a:rPr lang="en-US" b="true" sz="2400" spc="192">
                  <a:solidFill>
                    <a:srgbClr val="F4F6FC"/>
                  </a:solidFill>
                  <a:latin typeface="HK Grotesk Bold"/>
                  <a:ea typeface="HK Grotesk Bold"/>
                  <a:cs typeface="HK Grotesk Bold"/>
                  <a:sym typeface="HK Grotesk Bold"/>
                  <a:hlinkClick r:id="rId2" tooltip="https://docs.google.com/spreadsheets/d/1DUF2isFWsqVSYhbaACYtbgcLi_YjDqpE3GLQIVgkKQg/edit#gid=69851113"/>
                </a:rPr>
                <a:t>-AADITYA THACKER</a:t>
              </a:r>
            </a:p>
          </p:txBody>
        </p:sp>
      </p:grpSp>
      <p:sp>
        <p:nvSpPr>
          <p:cNvPr name="AutoShape 6" id="6"/>
          <p:cNvSpPr/>
          <p:nvPr/>
        </p:nvSpPr>
        <p:spPr>
          <a:xfrm rot="0">
            <a:off x="1028700" y="7574380"/>
            <a:ext cx="16230600" cy="0"/>
          </a:xfrm>
          <a:prstGeom prst="line">
            <a:avLst/>
          </a:prstGeom>
          <a:ln cap="rnd" w="28575">
            <a:solidFill>
              <a:srgbClr val="F4F6FC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7" id="7"/>
          <p:cNvSpPr/>
          <p:nvPr/>
        </p:nvSpPr>
        <p:spPr>
          <a:xfrm>
            <a:off x="1028700" y="2698333"/>
            <a:ext cx="16230600" cy="0"/>
          </a:xfrm>
          <a:prstGeom prst="line">
            <a:avLst/>
          </a:prstGeom>
          <a:ln cap="rnd" w="28575">
            <a:solidFill>
              <a:srgbClr val="F4F6FC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8" id="8"/>
          <p:cNvSpPr txBox="true"/>
          <p:nvPr/>
        </p:nvSpPr>
        <p:spPr>
          <a:xfrm rot="0">
            <a:off x="17259300" y="9239250"/>
            <a:ext cx="135255" cy="320675"/>
          </a:xfrm>
          <a:prstGeom prst="rect">
            <a:avLst/>
          </a:prstGeom>
        </p:spPr>
        <p:txBody>
          <a:bodyPr anchor="t" rtlCol="false" tIns="0" lIns="0" bIns="0" rIns="0" wrap="none">
            <a:spAutoFit/>
          </a:bodyPr>
          <a:lstStyle/>
          <a:p>
            <a:pPr algn="ctr">
              <a:lnSpc>
                <a:spcPts val="839"/>
              </a:lnSpc>
              <a:spcBef>
                <a:spcPct val="0"/>
              </a:spcBef>
            </a:pPr>
            <a:r>
              <a:rPr lang="en-US" b="true" sz="600">
                <a:solidFill>
                  <a:srgbClr val="F4F6FC"/>
                </a:solidFill>
                <a:latin typeface="HK Grotesk Medium"/>
                <a:ea typeface="HK Grotesk Medium"/>
                <a:cs typeface="HK Grotesk Medium"/>
                <a:sym typeface="HK Grotesk Medium"/>
              </a:rPr>
              <a:t>1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>
  <p:cSld>
    <p:bg>
      <p:bgPr>
        <a:solidFill>
          <a:srgbClr val="050A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522836" y="3251863"/>
            <a:ext cx="8433766" cy="53631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499827" indent="-249913" lvl="1">
              <a:lnSpc>
                <a:spcPts val="4630"/>
              </a:lnSpc>
              <a:buFont typeface="Arial"/>
              <a:buChar char="•"/>
            </a:pPr>
            <a:r>
              <a:rPr lang="en-US" b="true" sz="2315" spc="185">
                <a:solidFill>
                  <a:srgbClr val="F4F6FC"/>
                </a:solidFill>
                <a:latin typeface="HK Grotesk Bold"/>
                <a:ea typeface="HK Grotesk Bold"/>
                <a:cs typeface="HK Grotesk Bold"/>
                <a:sym typeface="HK Grotesk Bold"/>
              </a:rPr>
              <a:t>INCLUDE COMMERCIAL AND CHARTERED FLIGHTS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1522836" y="2163033"/>
            <a:ext cx="9278913" cy="55561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519536" indent="-259768" lvl="1">
              <a:lnSpc>
                <a:spcPts val="4812"/>
              </a:lnSpc>
              <a:buFont typeface="Arial"/>
              <a:buChar char="•"/>
            </a:pPr>
            <a:r>
              <a:rPr lang="en-US" b="true" sz="2406" spc="192">
                <a:solidFill>
                  <a:srgbClr val="F4F6FC"/>
                </a:solidFill>
                <a:latin typeface="HK Grotesk Bold"/>
                <a:ea typeface="HK Grotesk Bold"/>
                <a:cs typeface="HK Grotesk Bold"/>
                <a:sym typeface="HK Grotesk Bold"/>
              </a:rPr>
              <a:t>FOCUS ON INDIA’S AIRSPACE AT THIS VERY MOMENT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1522836" y="4342643"/>
            <a:ext cx="9483848" cy="116289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524464" indent="-262232" lvl="1">
              <a:lnSpc>
                <a:spcPts val="4858"/>
              </a:lnSpc>
              <a:buFont typeface="Arial"/>
              <a:buChar char="•"/>
            </a:pPr>
            <a:r>
              <a:rPr lang="en-US" b="true" sz="2429" spc="194">
                <a:solidFill>
                  <a:srgbClr val="F4F6FC"/>
                </a:solidFill>
                <a:latin typeface="HK Grotesk Bold"/>
                <a:ea typeface="HK Grotesk Bold"/>
                <a:cs typeface="HK Grotesk Bold"/>
                <a:sym typeface="HK Grotesk Bold"/>
              </a:rPr>
              <a:t>EXCLUDING INTERNATIONAL FLIGHTS TO KEEP THE SCOPE LIMITED TO DOMESTIC AIRSPACE OVER INDIA.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1764884" y="930507"/>
            <a:ext cx="5271094" cy="9715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7680"/>
              </a:lnSpc>
              <a:spcBef>
                <a:spcPct val="0"/>
              </a:spcBef>
            </a:pPr>
            <a:r>
              <a:rPr lang="en-US" b="true" sz="6400">
                <a:solidFill>
                  <a:srgbClr val="F4F6FC"/>
                </a:solidFill>
                <a:latin typeface="HK Grotesk Bold"/>
                <a:ea typeface="HK Grotesk Bold"/>
                <a:cs typeface="HK Grotesk Bold"/>
                <a:sym typeface="HK Grotesk Bold"/>
              </a:rPr>
              <a:t>Clarification :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7259300" y="9239250"/>
            <a:ext cx="139422" cy="320675"/>
          </a:xfrm>
          <a:prstGeom prst="rect">
            <a:avLst/>
          </a:prstGeom>
        </p:spPr>
        <p:txBody>
          <a:bodyPr anchor="t" rtlCol="false" tIns="0" lIns="0" bIns="0" rIns="0" wrap="none">
            <a:spAutoFit/>
          </a:bodyPr>
          <a:lstStyle/>
          <a:p>
            <a:pPr algn="ctr">
              <a:lnSpc>
                <a:spcPts val="839"/>
              </a:lnSpc>
              <a:spcBef>
                <a:spcPct val="0"/>
              </a:spcBef>
            </a:pPr>
            <a:r>
              <a:rPr lang="en-US" b="true" sz="600">
                <a:solidFill>
                  <a:srgbClr val="F4F6FC"/>
                </a:solidFill>
                <a:latin typeface="HK Grotesk Medium"/>
                <a:ea typeface="HK Grotesk Medium"/>
                <a:cs typeface="HK Grotesk Medium"/>
                <a:sym typeface="HK Grotesk Medium"/>
              </a:rPr>
              <a:t>2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522836" y="6095131"/>
            <a:ext cx="9483848" cy="62071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583592" indent="-291796" lvl="1">
              <a:lnSpc>
                <a:spcPts val="5406"/>
              </a:lnSpc>
              <a:buFont typeface="Arial"/>
              <a:buChar char="•"/>
            </a:pPr>
            <a:r>
              <a:rPr lang="en-US" b="true" sz="2703" spc="216">
                <a:solidFill>
                  <a:srgbClr val="F4F6FC"/>
                </a:solidFill>
                <a:latin typeface="HK Grotesk Bold"/>
                <a:ea typeface="HK Grotesk Bold"/>
                <a:cs typeface="HK Grotesk Bold"/>
                <a:sym typeface="HK Grotesk Bold"/>
              </a:rPr>
              <a:t>RIGHT NOW MONTH = MAY (VACATION SEASON)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>
  <p:cSld>
    <p:bg>
      <p:bgPr>
        <a:solidFill>
          <a:srgbClr val="050A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028700" y="1028700"/>
            <a:ext cx="10590327" cy="9715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7680"/>
              </a:lnSpc>
              <a:spcBef>
                <a:spcPct val="0"/>
              </a:spcBef>
            </a:pPr>
            <a:r>
              <a:rPr lang="en-US" b="true" sz="6400">
                <a:solidFill>
                  <a:srgbClr val="F4F6FC"/>
                </a:solidFill>
                <a:latin typeface="HK Grotesk Bold"/>
                <a:ea typeface="HK Grotesk Bold"/>
                <a:cs typeface="HK Grotesk Bold"/>
                <a:sym typeface="HK Grotesk Bold"/>
              </a:rPr>
              <a:t>Key data and assumptions :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1028700" y="2743856"/>
            <a:ext cx="14556772" cy="531462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 marL="650446" indent="-325223" lvl="1">
              <a:lnSpc>
                <a:spcPts val="4217"/>
              </a:lnSpc>
              <a:buFont typeface="Arial"/>
              <a:buChar char="•"/>
            </a:pPr>
            <a:r>
              <a:rPr lang="en-US" b="true" sz="3012" spc="241">
                <a:solidFill>
                  <a:srgbClr val="F4F6FC"/>
                </a:solidFill>
                <a:latin typeface="HK Grotesk Bold"/>
                <a:ea typeface="HK Grotesk Bold"/>
                <a:cs typeface="HK Grotesk Bold"/>
                <a:sym typeface="HK Grotesk Bold"/>
              </a:rPr>
              <a:t>28 STATES IN INDIA, EACH WITH ~13 AIRPORTS → 364 AIRPORTS TOTAL</a:t>
            </a:r>
          </a:p>
          <a:p>
            <a:pPr algn="just" marL="650446" indent="-325223" lvl="1">
              <a:lnSpc>
                <a:spcPts val="4217"/>
              </a:lnSpc>
              <a:buFont typeface="Arial"/>
              <a:buChar char="•"/>
            </a:pPr>
            <a:r>
              <a:rPr lang="en-US" b="true" sz="3012" spc="241">
                <a:solidFill>
                  <a:srgbClr val="F4F6FC"/>
                </a:solidFill>
                <a:latin typeface="HK Grotesk Bold"/>
                <a:ea typeface="HK Grotesk Bold"/>
                <a:cs typeface="HK Grotesk Bold"/>
                <a:sym typeface="HK Grotesk Bold"/>
              </a:rPr>
              <a:t>AIRPORT ACTIVITY:</a:t>
            </a:r>
          </a:p>
          <a:p>
            <a:pPr algn="just">
              <a:lnSpc>
                <a:spcPts val="4217"/>
              </a:lnSpc>
            </a:pPr>
            <a:r>
              <a:rPr lang="en-US" b="true" sz="3012" spc="241">
                <a:solidFill>
                  <a:srgbClr val="F4F6FC"/>
                </a:solidFill>
                <a:latin typeface="HK Grotesk Bold"/>
                <a:ea typeface="HK Grotesk Bold"/>
                <a:cs typeface="HK Grotesk Bold"/>
                <a:sym typeface="HK Grotesk Bold"/>
              </a:rPr>
              <a:t>        </a:t>
            </a:r>
            <a:r>
              <a:rPr lang="en-US" b="true" sz="3012" spc="241">
                <a:solidFill>
                  <a:srgbClr val="F4F6FC"/>
                </a:solidFill>
                <a:latin typeface="HK Grotesk Bold"/>
                <a:ea typeface="HK Grotesk Bold"/>
                <a:cs typeface="HK Grotesk Bold"/>
                <a:sym typeface="HK Grotesk Bold"/>
              </a:rPr>
              <a:t>• 30% OF AIRPORTS WITH 4 PLANES (2 TAKING OFF, 2 LANDING)</a:t>
            </a:r>
          </a:p>
          <a:p>
            <a:pPr algn="just">
              <a:lnSpc>
                <a:spcPts val="4217"/>
              </a:lnSpc>
            </a:pPr>
            <a:r>
              <a:rPr lang="en-US" b="true" sz="3012" spc="241">
                <a:solidFill>
                  <a:srgbClr val="F4F6FC"/>
                </a:solidFill>
                <a:latin typeface="HK Grotesk Bold"/>
                <a:ea typeface="HK Grotesk Bold"/>
                <a:cs typeface="HK Grotesk Bold"/>
                <a:sym typeface="HK Grotesk Bold"/>
              </a:rPr>
              <a:t>        • 50% OF AIRPORTS WITH 1 PLANE</a:t>
            </a:r>
          </a:p>
          <a:p>
            <a:pPr algn="just">
              <a:lnSpc>
                <a:spcPts val="4217"/>
              </a:lnSpc>
            </a:pPr>
            <a:r>
              <a:rPr lang="en-US" b="true" sz="3012" spc="241">
                <a:solidFill>
                  <a:srgbClr val="F4F6FC"/>
                </a:solidFill>
                <a:latin typeface="HK Grotesk Bold"/>
                <a:ea typeface="HK Grotesk Bold"/>
                <a:cs typeface="HK Grotesk Bold"/>
                <a:sym typeface="HK Grotesk Bold"/>
              </a:rPr>
              <a:t>        • 20% OF AIRPORTS WITH 0 PLANES</a:t>
            </a:r>
          </a:p>
          <a:p>
            <a:pPr algn="just" marL="650446" indent="-325223" lvl="1">
              <a:lnSpc>
                <a:spcPts val="4217"/>
              </a:lnSpc>
              <a:buFont typeface="Arial"/>
              <a:buChar char="•"/>
            </a:pPr>
            <a:r>
              <a:rPr lang="en-US" b="true" sz="3012" spc="241">
                <a:solidFill>
                  <a:srgbClr val="F4F6FC"/>
                </a:solidFill>
                <a:latin typeface="HK Grotesk Bold"/>
                <a:ea typeface="HK Grotesk Bold"/>
                <a:cs typeface="HK Grotesk Bold"/>
                <a:sym typeface="HK Grotesk Bold"/>
              </a:rPr>
              <a:t>AVERAGE PASSENGERS PER COMMERCIAL PLANE = 150</a:t>
            </a:r>
          </a:p>
          <a:p>
            <a:pPr algn="just" marL="650446" indent="-325223" lvl="1">
              <a:lnSpc>
                <a:spcPts val="4217"/>
              </a:lnSpc>
              <a:buFont typeface="Arial"/>
              <a:buChar char="•"/>
            </a:pPr>
            <a:r>
              <a:rPr lang="en-US" b="true" sz="3012" spc="241">
                <a:solidFill>
                  <a:srgbClr val="F4F6FC"/>
                </a:solidFill>
                <a:latin typeface="HK Grotesk Bold"/>
                <a:ea typeface="HK Grotesk Bold"/>
                <a:cs typeface="HK Grotesk Bold"/>
                <a:sym typeface="HK Grotesk Bold"/>
              </a:rPr>
              <a:t>CHARTERED PLANES IN THE AIR = 20, WITH 5 PASSENGERS EACH</a:t>
            </a:r>
          </a:p>
          <a:p>
            <a:pPr algn="just" marL="650446" indent="-325223" lvl="1">
              <a:lnSpc>
                <a:spcPts val="4217"/>
              </a:lnSpc>
              <a:buFont typeface="Arial"/>
              <a:buChar char="•"/>
            </a:pPr>
            <a:r>
              <a:rPr lang="en-US" b="true" sz="3012" spc="241">
                <a:solidFill>
                  <a:srgbClr val="F4F6FC"/>
                </a:solidFill>
                <a:latin typeface="HK Grotesk Bold"/>
                <a:ea typeface="HK Grotesk Bold"/>
                <a:cs typeface="HK Grotesk Bold"/>
                <a:sym typeface="HK Grotesk Bold"/>
              </a:rPr>
              <a:t>PILOTS &amp; CREW PER PLANE = 7 (2 PILOTS + 5 CREW)</a:t>
            </a:r>
          </a:p>
          <a:p>
            <a:pPr algn="just">
              <a:lnSpc>
                <a:spcPts val="4217"/>
              </a:lnSpc>
            </a:pPr>
          </a:p>
        </p:txBody>
      </p:sp>
      <p:sp>
        <p:nvSpPr>
          <p:cNvPr name="TextBox 4" id="4"/>
          <p:cNvSpPr txBox="true"/>
          <p:nvPr/>
        </p:nvSpPr>
        <p:spPr>
          <a:xfrm rot="0">
            <a:off x="17259300" y="9239250"/>
            <a:ext cx="147399" cy="320675"/>
          </a:xfrm>
          <a:prstGeom prst="rect">
            <a:avLst/>
          </a:prstGeom>
        </p:spPr>
        <p:txBody>
          <a:bodyPr anchor="t" rtlCol="false" tIns="0" lIns="0" bIns="0" rIns="0" wrap="none">
            <a:spAutoFit/>
          </a:bodyPr>
          <a:lstStyle/>
          <a:p>
            <a:pPr algn="ctr">
              <a:lnSpc>
                <a:spcPts val="839"/>
              </a:lnSpc>
              <a:spcBef>
                <a:spcPct val="0"/>
              </a:spcBef>
            </a:pPr>
            <a:r>
              <a:rPr lang="en-US" b="true" sz="600">
                <a:solidFill>
                  <a:srgbClr val="F4F6FC"/>
                </a:solidFill>
                <a:latin typeface="HK Grotesk Medium"/>
                <a:ea typeface="HK Grotesk Medium"/>
                <a:cs typeface="HK Grotesk Medium"/>
                <a:sym typeface="HK Grotesk Medium"/>
              </a:rPr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>
  <p:cSld>
    <p:bg>
      <p:bgPr>
        <a:solidFill>
          <a:srgbClr val="050A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028700" y="1028700"/>
            <a:ext cx="10590327" cy="9715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7680"/>
              </a:lnSpc>
              <a:spcBef>
                <a:spcPct val="0"/>
              </a:spcBef>
            </a:pPr>
            <a:r>
              <a:rPr lang="en-US" b="true" sz="6400">
                <a:solidFill>
                  <a:srgbClr val="F4F6FC"/>
                </a:solidFill>
                <a:latin typeface="HK Grotesk Bold"/>
                <a:ea typeface="HK Grotesk Bold"/>
                <a:cs typeface="HK Grotesk Bold"/>
                <a:sym typeface="HK Grotesk Bold"/>
              </a:rPr>
              <a:t>Planes in air calculation :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1028700" y="2734331"/>
            <a:ext cx="14556772" cy="403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 marL="619821" indent="-309911" lvl="1">
              <a:lnSpc>
                <a:spcPts val="4019"/>
              </a:lnSpc>
              <a:buFont typeface="Arial"/>
              <a:buChar char="•"/>
            </a:pPr>
            <a:r>
              <a:rPr lang="en-US" b="true" sz="2870" spc="229">
                <a:solidFill>
                  <a:srgbClr val="F4F6FC"/>
                </a:solidFill>
                <a:latin typeface="HK Grotesk Bold"/>
                <a:ea typeface="HK Grotesk Bold"/>
                <a:cs typeface="HK Grotesk Bold"/>
                <a:sym typeface="HK Grotesk Bold"/>
              </a:rPr>
              <a:t>30% × 364 = 109 AIRPORTS → 109 × 2 AIRBORNE PLANES = 218 PLANES</a:t>
            </a:r>
          </a:p>
          <a:p>
            <a:pPr algn="just" marL="619821" indent="-309911" lvl="1">
              <a:lnSpc>
                <a:spcPts val="4019"/>
              </a:lnSpc>
              <a:buFont typeface="Arial"/>
              <a:buChar char="•"/>
            </a:pPr>
            <a:r>
              <a:rPr lang="en-US" b="true" sz="2870" spc="229">
                <a:solidFill>
                  <a:srgbClr val="F4F6FC"/>
                </a:solidFill>
                <a:latin typeface="HK Grotesk Bold"/>
                <a:ea typeface="HK Grotesk Bold"/>
                <a:cs typeface="HK Grotesk Bold"/>
                <a:sym typeface="HK Grotesk Bold"/>
              </a:rPr>
              <a:t>50% × 364 = 182 AIRPORTS → 182 × 0.5 AIRBORNE PLANES = 91 PLANES</a:t>
            </a:r>
          </a:p>
          <a:p>
            <a:pPr algn="just" marL="619821" indent="-309911" lvl="1">
              <a:lnSpc>
                <a:spcPts val="4019"/>
              </a:lnSpc>
              <a:buFont typeface="Arial"/>
              <a:buChar char="•"/>
            </a:pPr>
            <a:r>
              <a:rPr lang="en-US" b="true" sz="2870" spc="229">
                <a:solidFill>
                  <a:srgbClr val="F4F6FC"/>
                </a:solidFill>
                <a:latin typeface="HK Grotesk Bold"/>
                <a:ea typeface="HK Grotesk Bold"/>
                <a:cs typeface="HK Grotesk Bold"/>
                <a:sym typeface="HK Grotesk Bold"/>
              </a:rPr>
              <a:t>20% × 364 = 73 AIRPORTS → 73 × 0 AIRBORN PLANES = 0 PLANES</a:t>
            </a:r>
          </a:p>
          <a:p>
            <a:pPr algn="just" marL="619821" indent="-309911" lvl="1">
              <a:lnSpc>
                <a:spcPts val="4019"/>
              </a:lnSpc>
              <a:buFont typeface="Arial"/>
              <a:buChar char="•"/>
            </a:pPr>
            <a:r>
              <a:rPr lang="en-US" b="true" sz="2870" spc="229">
                <a:solidFill>
                  <a:srgbClr val="F4F6FC"/>
                </a:solidFill>
                <a:latin typeface="HK Grotesk Bold"/>
                <a:ea typeface="HK Grotesk Bold"/>
                <a:cs typeface="HK Grotesk Bold"/>
                <a:sym typeface="HK Grotesk Bold"/>
              </a:rPr>
              <a:t>TOTAL COMMERCIAL PLANES AIRBORNE = 218 + 91 + 0 = 309</a:t>
            </a:r>
          </a:p>
          <a:p>
            <a:pPr algn="just" marL="619821" indent="-309911" lvl="1">
              <a:lnSpc>
                <a:spcPts val="4019"/>
              </a:lnSpc>
              <a:buFont typeface="Arial"/>
              <a:buChar char="•"/>
            </a:pPr>
            <a:r>
              <a:rPr lang="en-US" b="true" sz="2870" spc="229">
                <a:solidFill>
                  <a:srgbClr val="F4F6FC"/>
                </a:solidFill>
                <a:latin typeface="HK Grotesk Bold"/>
                <a:ea typeface="HK Grotesk Bold"/>
                <a:cs typeface="HK Grotesk Bold"/>
                <a:sym typeface="HK Grotesk Bold"/>
              </a:rPr>
              <a:t>ADD C</a:t>
            </a:r>
            <a:r>
              <a:rPr lang="en-US" b="true" sz="2870" spc="229">
                <a:solidFill>
                  <a:srgbClr val="F4F6FC"/>
                </a:solidFill>
                <a:latin typeface="HK Grotesk Bold"/>
                <a:ea typeface="HK Grotesk Bold"/>
                <a:cs typeface="HK Grotesk Bold"/>
                <a:sym typeface="HK Grotesk Bold"/>
              </a:rPr>
              <a:t>HARTERED PLANES = 20</a:t>
            </a:r>
          </a:p>
          <a:p>
            <a:pPr algn="just" marL="619821" indent="-309911" lvl="1">
              <a:lnSpc>
                <a:spcPts val="4019"/>
              </a:lnSpc>
              <a:buFont typeface="Arial"/>
              <a:buChar char="•"/>
            </a:pPr>
            <a:r>
              <a:rPr lang="en-US" b="true" sz="2870" spc="229">
                <a:solidFill>
                  <a:srgbClr val="F4F6FC"/>
                </a:solidFill>
                <a:latin typeface="HK Grotesk Bold"/>
                <a:ea typeface="HK Grotesk Bold"/>
                <a:cs typeface="HK Grotesk Bold"/>
                <a:sym typeface="HK Grotesk Bold"/>
              </a:rPr>
              <a:t>TOTAL PLANES AIRBORNE = 309 + 20 = 329</a:t>
            </a:r>
          </a:p>
          <a:p>
            <a:pPr algn="just">
              <a:lnSpc>
                <a:spcPts val="4019"/>
              </a:lnSpc>
            </a:pPr>
          </a:p>
        </p:txBody>
      </p:sp>
      <p:sp>
        <p:nvSpPr>
          <p:cNvPr name="TextBox 4" id="4"/>
          <p:cNvSpPr txBox="true"/>
          <p:nvPr/>
        </p:nvSpPr>
        <p:spPr>
          <a:xfrm rot="0">
            <a:off x="17259300" y="9239250"/>
            <a:ext cx="153710" cy="320675"/>
          </a:xfrm>
          <a:prstGeom prst="rect">
            <a:avLst/>
          </a:prstGeom>
        </p:spPr>
        <p:txBody>
          <a:bodyPr anchor="t" rtlCol="false" tIns="0" lIns="0" bIns="0" rIns="0" wrap="none">
            <a:spAutoFit/>
          </a:bodyPr>
          <a:lstStyle/>
          <a:p>
            <a:pPr algn="ctr">
              <a:lnSpc>
                <a:spcPts val="839"/>
              </a:lnSpc>
              <a:spcBef>
                <a:spcPct val="0"/>
              </a:spcBef>
            </a:pPr>
            <a:r>
              <a:rPr lang="en-US" b="true" sz="600">
                <a:solidFill>
                  <a:srgbClr val="F4F6FC"/>
                </a:solidFill>
                <a:latin typeface="HK Grotesk Medium"/>
                <a:ea typeface="HK Grotesk Medium"/>
                <a:cs typeface="HK Grotesk Medium"/>
                <a:sym typeface="HK Grotesk Medium"/>
              </a:rPr>
              <a:t>4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>
  <p:cSld>
    <p:bg>
      <p:bgPr>
        <a:solidFill>
          <a:srgbClr val="050A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028700" y="1028700"/>
            <a:ext cx="10590327" cy="9715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7680"/>
              </a:lnSpc>
              <a:spcBef>
                <a:spcPct val="0"/>
              </a:spcBef>
            </a:pPr>
            <a:r>
              <a:rPr lang="en-US" b="true" sz="6400">
                <a:solidFill>
                  <a:srgbClr val="F4F6FC"/>
                </a:solidFill>
                <a:latin typeface="HK Grotesk Bold"/>
                <a:ea typeface="HK Grotesk Bold"/>
                <a:cs typeface="HK Grotesk Bold"/>
                <a:sym typeface="HK Grotesk Bold"/>
              </a:rPr>
              <a:t> People in air calculation :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1028700" y="2734331"/>
            <a:ext cx="14556772" cy="29806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 marL="734059" indent="-367030" lvl="1">
              <a:lnSpc>
                <a:spcPts val="4759"/>
              </a:lnSpc>
              <a:buFont typeface="Arial"/>
              <a:buChar char="•"/>
            </a:pPr>
            <a:r>
              <a:rPr lang="en-US" b="true" sz="3399" spc="271">
                <a:solidFill>
                  <a:srgbClr val="F4F6FC"/>
                </a:solidFill>
                <a:latin typeface="HK Grotesk Bold"/>
                <a:ea typeface="HK Grotesk Bold"/>
                <a:cs typeface="HK Grotesk Bold"/>
                <a:sym typeface="HK Grotesk Bold"/>
              </a:rPr>
              <a:t>COMMERCIAL PASSENGERS: 309 × 150 = 46,350</a:t>
            </a:r>
          </a:p>
          <a:p>
            <a:pPr algn="just" marL="734059" indent="-367030" lvl="1">
              <a:lnSpc>
                <a:spcPts val="4759"/>
              </a:lnSpc>
              <a:buFont typeface="Arial"/>
              <a:buChar char="•"/>
            </a:pPr>
            <a:r>
              <a:rPr lang="en-US" b="true" sz="3399" spc="271">
                <a:solidFill>
                  <a:srgbClr val="F4F6FC"/>
                </a:solidFill>
                <a:latin typeface="HK Grotesk Bold"/>
                <a:ea typeface="HK Grotesk Bold"/>
                <a:cs typeface="HK Grotesk Bold"/>
                <a:sym typeface="HK Grotesk Bold"/>
              </a:rPr>
              <a:t>CHARTERED PASSENGERS: 20 × 5 = 100</a:t>
            </a:r>
          </a:p>
          <a:p>
            <a:pPr algn="just" marL="734059" indent="-367030" lvl="1">
              <a:lnSpc>
                <a:spcPts val="4759"/>
              </a:lnSpc>
              <a:buFont typeface="Arial"/>
              <a:buChar char="•"/>
            </a:pPr>
            <a:r>
              <a:rPr lang="en-US" b="true" sz="3399" spc="271">
                <a:solidFill>
                  <a:srgbClr val="F4F6FC"/>
                </a:solidFill>
                <a:latin typeface="HK Grotesk Bold"/>
                <a:ea typeface="HK Grotesk Bold"/>
                <a:cs typeface="HK Grotesk Bold"/>
                <a:sym typeface="HK Grotesk Bold"/>
              </a:rPr>
              <a:t>CREW MEMBERS: 329 × 7 = 2,303</a:t>
            </a:r>
          </a:p>
          <a:p>
            <a:pPr algn="just" marL="734059" indent="-367030" lvl="1">
              <a:lnSpc>
                <a:spcPts val="4759"/>
              </a:lnSpc>
              <a:buFont typeface="Arial"/>
              <a:buChar char="•"/>
            </a:pPr>
            <a:r>
              <a:rPr lang="en-US" b="true" sz="3399" spc="271">
                <a:solidFill>
                  <a:srgbClr val="F4F6FC"/>
                </a:solidFill>
                <a:latin typeface="HK Grotesk Bold"/>
                <a:ea typeface="HK Grotesk Bold"/>
                <a:cs typeface="HK Grotesk Bold"/>
                <a:sym typeface="HK Grotesk Bold"/>
              </a:rPr>
              <a:t>TOTAL PEOPLE AIRBORNE = 46,350 + 100 + 2,303 = 48,753</a:t>
            </a:r>
          </a:p>
          <a:p>
            <a:pPr algn="just">
              <a:lnSpc>
                <a:spcPts val="4759"/>
              </a:lnSpc>
            </a:pPr>
          </a:p>
        </p:txBody>
      </p:sp>
      <p:sp>
        <p:nvSpPr>
          <p:cNvPr name="TextBox 4" id="4"/>
          <p:cNvSpPr txBox="true"/>
          <p:nvPr/>
        </p:nvSpPr>
        <p:spPr>
          <a:xfrm rot="0">
            <a:off x="17259300" y="9239250"/>
            <a:ext cx="150138" cy="320675"/>
          </a:xfrm>
          <a:prstGeom prst="rect">
            <a:avLst/>
          </a:prstGeom>
        </p:spPr>
        <p:txBody>
          <a:bodyPr anchor="t" rtlCol="false" tIns="0" lIns="0" bIns="0" rIns="0" wrap="none">
            <a:spAutoFit/>
          </a:bodyPr>
          <a:lstStyle/>
          <a:p>
            <a:pPr algn="ctr">
              <a:lnSpc>
                <a:spcPts val="839"/>
              </a:lnSpc>
              <a:spcBef>
                <a:spcPct val="0"/>
              </a:spcBef>
            </a:pPr>
            <a:r>
              <a:rPr lang="en-US" b="true" sz="600">
                <a:solidFill>
                  <a:srgbClr val="F4F6FC"/>
                </a:solidFill>
                <a:latin typeface="HK Grotesk Medium"/>
                <a:ea typeface="HK Grotesk Medium"/>
                <a:cs typeface="HK Grotesk Medium"/>
                <a:sym typeface="HK Grotesk Medium"/>
              </a:rPr>
              <a:t>5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>
  <p:cSld>
    <p:bg>
      <p:bgPr>
        <a:solidFill>
          <a:srgbClr val="050A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028700" y="1019175"/>
            <a:ext cx="10590327" cy="9715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7584"/>
              </a:lnSpc>
              <a:spcBef>
                <a:spcPct val="0"/>
              </a:spcBef>
            </a:pPr>
            <a:r>
              <a:rPr lang="en-US" b="true" sz="6320">
                <a:solidFill>
                  <a:srgbClr val="F4F6FC"/>
                </a:solidFill>
                <a:latin typeface="HK Grotesk Bold"/>
                <a:ea typeface="HK Grotesk Bold"/>
                <a:cs typeface="HK Grotesk Bold"/>
                <a:sym typeface="HK Grotesk Bold"/>
              </a:rPr>
              <a:t>Vacation season adjustment :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1028700" y="2468077"/>
            <a:ext cx="15718607" cy="650297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 marL="669829" indent="-334914" lvl="1">
              <a:lnSpc>
                <a:spcPts val="4343"/>
              </a:lnSpc>
              <a:buFont typeface="Arial"/>
              <a:buChar char="•"/>
            </a:pPr>
            <a:r>
              <a:rPr lang="en-US" b="true" sz="3102" spc="248">
                <a:solidFill>
                  <a:srgbClr val="F4F6FC"/>
                </a:solidFill>
                <a:latin typeface="HK Grotesk Bold"/>
                <a:ea typeface="HK Grotesk Bold"/>
                <a:cs typeface="HK Grotesk Bold"/>
                <a:sym typeface="HK Grotesk Bold"/>
              </a:rPr>
              <a:t>PLANE COUNT + 10% : 329 × 1.10 = 362 PLANES</a:t>
            </a:r>
          </a:p>
          <a:p>
            <a:pPr algn="just" marL="669829" indent="-334914" lvl="1">
              <a:lnSpc>
                <a:spcPts val="4343"/>
              </a:lnSpc>
              <a:buFont typeface="Arial"/>
              <a:buChar char="•"/>
            </a:pPr>
            <a:r>
              <a:rPr lang="en-US" b="true" sz="3102" spc="248">
                <a:solidFill>
                  <a:srgbClr val="F4F6FC"/>
                </a:solidFill>
                <a:latin typeface="HK Grotesk Bold"/>
                <a:ea typeface="HK Grotesk Bold"/>
                <a:cs typeface="HK Grotesk Bold"/>
                <a:sym typeface="HK Grotesk Bold"/>
              </a:rPr>
              <a:t>PASSENGER COUNT +15%: 150 × 1.15 = 173 PASSENGERS PER PLANE</a:t>
            </a:r>
          </a:p>
          <a:p>
            <a:pPr algn="just">
              <a:lnSpc>
                <a:spcPts val="4343"/>
              </a:lnSpc>
            </a:pPr>
          </a:p>
          <a:p>
            <a:pPr algn="just">
              <a:lnSpc>
                <a:spcPts val="4343"/>
              </a:lnSpc>
            </a:pPr>
          </a:p>
          <a:p>
            <a:pPr algn="just" marL="669829" indent="-334914" lvl="1">
              <a:lnSpc>
                <a:spcPts val="4343"/>
              </a:lnSpc>
              <a:buFont typeface="Arial"/>
              <a:buChar char="•"/>
            </a:pPr>
            <a:r>
              <a:rPr lang="en-US" b="true" sz="3102" spc="248">
                <a:solidFill>
                  <a:srgbClr val="F4F6FC"/>
                </a:solidFill>
                <a:latin typeface="HK Grotesk Bold"/>
                <a:ea typeface="HK Grotesk Bold"/>
                <a:cs typeface="HK Grotesk Bold"/>
                <a:sym typeface="HK Grotesk Bold"/>
              </a:rPr>
              <a:t>COMMERCIAL PLANES = 340 + 20 (CHARTERED PLANES) = 362</a:t>
            </a:r>
          </a:p>
          <a:p>
            <a:pPr algn="just" marL="669829" indent="-334914" lvl="1">
              <a:lnSpc>
                <a:spcPts val="4343"/>
              </a:lnSpc>
              <a:buFont typeface="Arial"/>
              <a:buChar char="•"/>
            </a:pPr>
            <a:r>
              <a:rPr lang="en-US" b="true" sz="3102" spc="248">
                <a:solidFill>
                  <a:srgbClr val="F4F6FC"/>
                </a:solidFill>
                <a:latin typeface="HK Grotesk Bold"/>
                <a:ea typeface="HK Grotesk Bold"/>
                <a:cs typeface="HK Grotesk Bold"/>
                <a:sym typeface="HK Grotesk Bold"/>
              </a:rPr>
              <a:t>COMMERCIAL PASSENGERS: 340 × 173 = 58,820</a:t>
            </a:r>
          </a:p>
          <a:p>
            <a:pPr algn="just" marL="669829" indent="-334914" lvl="1">
              <a:lnSpc>
                <a:spcPts val="4343"/>
              </a:lnSpc>
              <a:buFont typeface="Arial"/>
              <a:buChar char="•"/>
            </a:pPr>
            <a:r>
              <a:rPr lang="en-US" b="true" sz="3102" spc="248">
                <a:solidFill>
                  <a:srgbClr val="F4F6FC"/>
                </a:solidFill>
                <a:latin typeface="HK Grotesk Bold"/>
                <a:ea typeface="HK Grotesk Bold"/>
                <a:cs typeface="HK Grotesk Bold"/>
                <a:sym typeface="HK Grotesk Bold"/>
              </a:rPr>
              <a:t>CHARTERED PASSENGERS: 22 × 5 = 110</a:t>
            </a:r>
          </a:p>
          <a:p>
            <a:pPr algn="just" marL="669829" indent="-334914" lvl="1">
              <a:lnSpc>
                <a:spcPts val="4343"/>
              </a:lnSpc>
              <a:buFont typeface="Arial"/>
              <a:buChar char="•"/>
            </a:pPr>
            <a:r>
              <a:rPr lang="en-US" b="true" sz="3102" spc="248">
                <a:solidFill>
                  <a:srgbClr val="F4F6FC"/>
                </a:solidFill>
                <a:latin typeface="HK Grotesk Bold"/>
                <a:ea typeface="HK Grotesk Bold"/>
                <a:cs typeface="HK Grotesk Bold"/>
                <a:sym typeface="HK Grotesk Bold"/>
              </a:rPr>
              <a:t>CREW: 362 × 7 = 2,534</a:t>
            </a:r>
          </a:p>
          <a:p>
            <a:pPr algn="just">
              <a:lnSpc>
                <a:spcPts val="4343"/>
              </a:lnSpc>
            </a:pPr>
          </a:p>
          <a:p>
            <a:pPr algn="just" marL="669829" indent="-334914" lvl="1">
              <a:lnSpc>
                <a:spcPts val="4343"/>
              </a:lnSpc>
              <a:buFont typeface="Arial"/>
              <a:buChar char="•"/>
            </a:pPr>
            <a:r>
              <a:rPr lang="en-US" b="true" sz="3102" spc="248">
                <a:solidFill>
                  <a:srgbClr val="F4F6FC"/>
                </a:solidFill>
                <a:latin typeface="HK Grotesk Bold"/>
                <a:ea typeface="HK Grotesk Bold"/>
                <a:cs typeface="HK Grotesk Bold"/>
                <a:sym typeface="HK Grotesk Bold"/>
              </a:rPr>
              <a:t>TOTAL PEOPLE AIRBORNE (VACATION SEASON) = 58,820 + 110 + 2,534 = 61,464</a:t>
            </a:r>
          </a:p>
          <a:p>
            <a:pPr algn="just">
              <a:lnSpc>
                <a:spcPts val="4343"/>
              </a:lnSpc>
            </a:pPr>
          </a:p>
        </p:txBody>
      </p:sp>
      <p:sp>
        <p:nvSpPr>
          <p:cNvPr name="TextBox 4" id="4"/>
          <p:cNvSpPr txBox="true"/>
          <p:nvPr/>
        </p:nvSpPr>
        <p:spPr>
          <a:xfrm rot="0">
            <a:off x="17259300" y="9239250"/>
            <a:ext cx="163354" cy="320675"/>
          </a:xfrm>
          <a:prstGeom prst="rect">
            <a:avLst/>
          </a:prstGeom>
        </p:spPr>
        <p:txBody>
          <a:bodyPr anchor="t" rtlCol="false" tIns="0" lIns="0" bIns="0" rIns="0" wrap="none">
            <a:spAutoFit/>
          </a:bodyPr>
          <a:lstStyle/>
          <a:p>
            <a:pPr algn="ctr">
              <a:lnSpc>
                <a:spcPts val="839"/>
              </a:lnSpc>
              <a:spcBef>
                <a:spcPct val="0"/>
              </a:spcBef>
            </a:pPr>
            <a:r>
              <a:rPr lang="en-US" b="true" sz="600">
                <a:solidFill>
                  <a:srgbClr val="F4F6FC"/>
                </a:solidFill>
                <a:latin typeface="HK Grotesk Medium"/>
                <a:ea typeface="HK Grotesk Medium"/>
                <a:cs typeface="HK Grotesk Medium"/>
                <a:sym typeface="HK Grotesk Medium"/>
              </a:rPr>
              <a:t>6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>
  <p:cSld>
    <p:bg>
      <p:bgPr>
        <a:solidFill>
          <a:srgbClr val="050A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028700" y="1028700"/>
            <a:ext cx="10590327" cy="9715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7680"/>
              </a:lnSpc>
              <a:spcBef>
                <a:spcPct val="0"/>
              </a:spcBef>
            </a:pPr>
            <a:r>
              <a:rPr lang="en-US" b="true" sz="6400">
                <a:solidFill>
                  <a:srgbClr val="F4F6FC"/>
                </a:solidFill>
                <a:latin typeface="HK Grotesk Bold"/>
                <a:ea typeface="HK Grotesk Bold"/>
                <a:cs typeface="HK Grotesk Bold"/>
                <a:sym typeface="HK Grotesk Bold"/>
              </a:rPr>
              <a:t>Summary :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1224184" y="2719705"/>
            <a:ext cx="15839631" cy="418235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 marL="640237" indent="-320118" lvl="1">
              <a:lnSpc>
                <a:spcPts val="4151"/>
              </a:lnSpc>
              <a:buFont typeface="Arial"/>
              <a:buChar char="•"/>
            </a:pPr>
            <a:r>
              <a:rPr lang="en-US" b="true" sz="2965" spc="237">
                <a:solidFill>
                  <a:srgbClr val="F4F6FC"/>
                </a:solidFill>
                <a:latin typeface="HK Grotesk Bold"/>
                <a:ea typeface="HK Grotesk Bold"/>
                <a:cs typeface="HK Grotesk Bold"/>
                <a:sym typeface="HK Grotesk Bold"/>
              </a:rPr>
              <a:t>NO. OF PEOPLE IN AIR RIGHT NOW = ~61,500 (EXCLUDES INTERNATIONAL FLIGHTS)</a:t>
            </a:r>
          </a:p>
          <a:p>
            <a:pPr algn="just">
              <a:lnSpc>
                <a:spcPts val="4151"/>
              </a:lnSpc>
            </a:pPr>
          </a:p>
          <a:p>
            <a:pPr algn="just">
              <a:lnSpc>
                <a:spcPts val="4151"/>
              </a:lnSpc>
            </a:pPr>
          </a:p>
          <a:p>
            <a:pPr algn="just">
              <a:lnSpc>
                <a:spcPts val="4151"/>
              </a:lnSpc>
            </a:pPr>
          </a:p>
          <a:p>
            <a:pPr algn="just" marL="640237" indent="-320118" lvl="1">
              <a:lnSpc>
                <a:spcPts val="4151"/>
              </a:lnSpc>
              <a:buFont typeface="Arial"/>
              <a:buChar char="•"/>
            </a:pPr>
            <a:r>
              <a:rPr lang="en-US" b="true" sz="2965" spc="237">
                <a:solidFill>
                  <a:srgbClr val="F4F6FC"/>
                </a:solidFill>
                <a:latin typeface="HK Grotesk Bold"/>
                <a:ea typeface="HK Grotesk Bold"/>
                <a:cs typeface="HK Grotesk Bold"/>
                <a:sym typeface="HK Grotesk Bold"/>
              </a:rPr>
              <a:t>~48,7</a:t>
            </a:r>
            <a:r>
              <a:rPr lang="en-US" b="true" sz="2965" spc="237">
                <a:solidFill>
                  <a:srgbClr val="F4F6FC"/>
                </a:solidFill>
                <a:latin typeface="HK Grotesk Bold"/>
                <a:ea typeface="HK Grotesk Bold"/>
                <a:cs typeface="HK Grotesk Bold"/>
                <a:sym typeface="HK Grotesk Bold"/>
              </a:rPr>
              <a:t>50 PEOPLE AIRBORNE N</a:t>
            </a:r>
            <a:r>
              <a:rPr lang="en-US" b="true" sz="2965" spc="237">
                <a:solidFill>
                  <a:srgbClr val="F4F6FC"/>
                </a:solidFill>
                <a:latin typeface="HK Grotesk Bold"/>
                <a:ea typeface="HK Grotesk Bold"/>
                <a:cs typeface="HK Grotesk Bold"/>
                <a:sym typeface="HK Grotesk Bold"/>
              </a:rPr>
              <a:t>ORMALLY (PASSENGERS + CREW)</a:t>
            </a:r>
          </a:p>
          <a:p>
            <a:pPr algn="just" marL="640237" indent="-320118" lvl="1">
              <a:lnSpc>
                <a:spcPts val="4151"/>
              </a:lnSpc>
              <a:buFont typeface="Arial"/>
              <a:buChar char="•"/>
            </a:pPr>
            <a:r>
              <a:rPr lang="en-US" b="true" sz="2965" spc="237">
                <a:solidFill>
                  <a:srgbClr val="F4F6FC"/>
                </a:solidFill>
                <a:latin typeface="HK Grotesk Bold"/>
                <a:ea typeface="HK Grotesk Bold"/>
                <a:cs typeface="HK Grotesk Bold"/>
                <a:sym typeface="HK Grotesk Bold"/>
              </a:rPr>
              <a:t>~61,500 PEOPLE ARE AIRBORNE DURING VACATION SEASON</a:t>
            </a:r>
          </a:p>
          <a:p>
            <a:pPr algn="just">
              <a:lnSpc>
                <a:spcPts val="4151"/>
              </a:lnSpc>
            </a:pPr>
          </a:p>
        </p:txBody>
      </p:sp>
      <p:sp>
        <p:nvSpPr>
          <p:cNvPr name="TextBox 4" id="4"/>
          <p:cNvSpPr txBox="true"/>
          <p:nvPr/>
        </p:nvSpPr>
        <p:spPr>
          <a:xfrm rot="0">
            <a:off x="17259300" y="9239250"/>
            <a:ext cx="125254" cy="320675"/>
          </a:xfrm>
          <a:prstGeom prst="rect">
            <a:avLst/>
          </a:prstGeom>
        </p:spPr>
        <p:txBody>
          <a:bodyPr anchor="t" rtlCol="false" tIns="0" lIns="0" bIns="0" rIns="0" wrap="none">
            <a:spAutoFit/>
          </a:bodyPr>
          <a:lstStyle/>
          <a:p>
            <a:pPr algn="ctr">
              <a:lnSpc>
                <a:spcPts val="839"/>
              </a:lnSpc>
              <a:spcBef>
                <a:spcPct val="0"/>
              </a:spcBef>
            </a:pPr>
            <a:r>
              <a:rPr lang="en-US" b="true" sz="600">
                <a:solidFill>
                  <a:srgbClr val="F4F6FC"/>
                </a:solidFill>
                <a:latin typeface="HK Grotesk Medium"/>
                <a:ea typeface="HK Grotesk Medium"/>
                <a:cs typeface="HK Grotesk Medium"/>
                <a:sym typeface="HK Grotesk Medium"/>
              </a:rPr>
              <a:t>7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DAGoGC1CsCA</dc:identifier>
  <dcterms:modified xsi:type="dcterms:W3CDTF">2011-08-01T06:04:30Z</dcterms:modified>
  <cp:revision>1</cp:revision>
  <dc:title>Guesstimate:</dc:title>
</cp:coreProperties>
</file>